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82" d="100"/>
          <a:sy n="82" d="100"/>
        </p:scale>
        <p:origin x="-84" y="-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17476" y="5956479"/>
            <a:ext cx="4374524" cy="901521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Презентацию подготовила специалист по социальной работе БУ СО ВО «СРЦН «РОСТОК» Г. ЧЕРЕПОВЦА Васькова А.И.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14" y="90153"/>
            <a:ext cx="6552685" cy="2794715"/>
          </a:xfrm>
        </p:spPr>
        <p:txBody>
          <a:bodyPr/>
          <a:lstStyle/>
          <a:p>
            <a:r>
              <a:rPr lang="ru-RU" b="1" dirty="0" smtClean="0"/>
              <a:t>Профилактика жестокого обращения </a:t>
            </a:r>
            <a:r>
              <a:rPr lang="ru-RU" b="1" dirty="0" smtClean="0"/>
              <a:t>с ребенком </a:t>
            </a:r>
            <a:r>
              <a:rPr lang="ru-RU" b="1" dirty="0" smtClean="0"/>
              <a:t>в семье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926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 российском законодательстве существует несколько видов ответственности лиц, допускающих жестокое обращение с ребенком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7328705" cy="438143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/>
              <a:t>Административная ответственность.</a:t>
            </a:r>
          </a:p>
          <a:p>
            <a:pPr marL="0" indent="0">
              <a:buNone/>
            </a:pPr>
            <a:r>
              <a:rPr lang="ru-RU" b="1" dirty="0" smtClean="0"/>
              <a:t>Лица, допустившие пренебрежение основными потребностями ребенка, не исполняющие обязанностей по содержанию и воспитанию несовершеннолетних, подлежат административной ответственности в соответствии с кодексом российской федерации «об административных правонарушениях» (ст. 5.35). Рассмотрение дел по указанной статье относится к компетенции комиссий по делам несовершеннолетних и защите их прав.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074" y="2636949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В российском законодательстве существует несколько видов ответственности лиц, допускающих жестокое обращение с ребенком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07583" y="2392850"/>
            <a:ext cx="5701048" cy="4252649"/>
          </a:xfrm>
        </p:spPr>
        <p:txBody>
          <a:bodyPr>
            <a:normAutofit/>
          </a:bodyPr>
          <a:lstStyle/>
          <a:p>
            <a:r>
              <a:rPr lang="ru-RU" b="1" dirty="0" smtClean="0"/>
              <a:t>Уголовная ответственность.</a:t>
            </a:r>
          </a:p>
          <a:p>
            <a:pPr marL="0" indent="0">
              <a:buNone/>
            </a:pPr>
            <a:r>
              <a:rPr lang="ru-RU" b="1" dirty="0" smtClean="0"/>
              <a:t>Российское уголовное законодательство предусматривает ответственность лиц за все виды физического и сексуального насилия над детьми, а также по ряду статей за психическое насилие и за пренебрежение основными потребностями детей, отсутствия заботы о них.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686" y="2601532"/>
            <a:ext cx="4692928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5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116241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 российском законодательстве существует несколько видов ответственности лиц, допускающих жестокое обращение с ребенком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8467" y="1712418"/>
            <a:ext cx="8423409" cy="495883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Гражданско-правовая ответственность.</a:t>
            </a:r>
          </a:p>
          <a:p>
            <a:pPr marL="0" indent="0">
              <a:buNone/>
            </a:pPr>
            <a:r>
              <a:rPr lang="ru-RU" b="1" dirty="0" smtClean="0"/>
              <a:t>Жестокое обращение с ребенком может послужить основанием для привлечения родителей (лиц, их заменяющих) к ответственности в соответствии с семейным законодательством:</a:t>
            </a:r>
          </a:p>
          <a:p>
            <a:pPr>
              <a:buFontTx/>
              <a:buChar char="-"/>
            </a:pPr>
            <a:r>
              <a:rPr lang="ru-RU" b="1" dirty="0" smtClean="0"/>
              <a:t>Лишению родительских прав (ст. 69 семейного кодекса российской федерации);</a:t>
            </a:r>
          </a:p>
          <a:p>
            <a:pPr>
              <a:buFontTx/>
              <a:buChar char="-"/>
            </a:pPr>
            <a:r>
              <a:rPr lang="ru-RU" b="1" dirty="0" smtClean="0"/>
              <a:t>Ограничению родительских прав (ст. 73 семейного кодекса российской федерации);</a:t>
            </a:r>
          </a:p>
          <a:p>
            <a:pPr>
              <a:buFontTx/>
              <a:buChar char="-"/>
            </a:pPr>
            <a:r>
              <a:rPr lang="ru-RU" b="1" dirty="0" smtClean="0"/>
              <a:t>Отобрание ребенка при непосредственной угрозе жизни ребенка или его здоровью (ст. 77 семейного кодекса российской федерации). </a:t>
            </a:r>
          </a:p>
          <a:p>
            <a:pPr marL="0" indent="0">
              <a:buNone/>
            </a:pPr>
            <a:r>
              <a:rPr lang="ru-RU" b="1" dirty="0" smtClean="0"/>
              <a:t>Дисциплинарная ответственность наступает, ели должностные лица, в чьи обязанности входит обеспечение воспитания, содержания, обучения детей, допускают сокрытие или оставление без внимания фактов жестокого обращения  с детьми.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062" y="1712418"/>
            <a:ext cx="3157353" cy="2208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120" y="4191837"/>
            <a:ext cx="327050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5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Каким образом проявляется вытесненный гнев у детей?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490908"/>
          </a:xfrm>
        </p:spPr>
        <p:txBody>
          <a:bodyPr>
            <a:normAutofit/>
          </a:bodyPr>
          <a:lstStyle/>
          <a:p>
            <a:r>
              <a:rPr lang="ru-RU" b="1" dirty="0"/>
              <a:t>1. Насмешками над слабыми и беззащитными.</a:t>
            </a:r>
          </a:p>
          <a:p>
            <a:r>
              <a:rPr lang="ru-RU" b="1" dirty="0"/>
              <a:t>2. Драками с одноклассниками.</a:t>
            </a:r>
          </a:p>
          <a:p>
            <a:r>
              <a:rPr lang="ru-RU" b="1" dirty="0"/>
              <a:t>3. Унижением девочек, символизирующих мать.</a:t>
            </a:r>
          </a:p>
          <a:p>
            <a:r>
              <a:rPr lang="ru-RU" b="1" dirty="0"/>
              <a:t>4. Плохим отношением к учителю.</a:t>
            </a:r>
          </a:p>
          <a:p>
            <a:r>
              <a:rPr lang="ru-RU" b="1" dirty="0"/>
              <a:t>5. Выбором телепередач и видеоигр, </a:t>
            </a:r>
            <a:r>
              <a:rPr lang="ru-RU" b="1" dirty="0" smtClean="0"/>
              <a:t>дающих возможность </a:t>
            </a:r>
            <a:r>
              <a:rPr lang="ru-RU" b="1" dirty="0"/>
              <a:t>заново испытать </a:t>
            </a:r>
            <a:r>
              <a:rPr lang="ru-RU" b="1" dirty="0" smtClean="0"/>
              <a:t>вытесненные чувства </a:t>
            </a:r>
            <a:r>
              <a:rPr lang="ru-RU" b="1" dirty="0"/>
              <a:t>ярости и гнева.</a:t>
            </a:r>
          </a:p>
          <a:p>
            <a:r>
              <a:rPr lang="ru-RU" b="1" dirty="0"/>
              <a:t>6. Суицидальные попытки.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36" y="2047269"/>
            <a:ext cx="4584879" cy="20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90483"/>
            <a:ext cx="10364451" cy="1596177"/>
          </a:xfrm>
        </p:spPr>
        <p:txBody>
          <a:bodyPr/>
          <a:lstStyle/>
          <a:p>
            <a:r>
              <a:rPr lang="ru-RU" b="1" i="1" dirty="0" smtClean="0"/>
              <a:t>Мифы и реальности…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287887"/>
            <a:ext cx="10363826" cy="5570113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Дети чаще подвергаются насилию в социально неблагополучных семьях.</a:t>
            </a:r>
            <a:r>
              <a:rPr lang="ru-RU" b="1" dirty="0" smtClean="0"/>
              <a:t> Насилие в социально благополучных семьях тоже бывает нередко, чаще даже в более изощренных формах.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Физические наказания могут пойти ребёнку на пользу.</a:t>
            </a:r>
            <a:r>
              <a:rPr lang="ru-RU" b="1" dirty="0" smtClean="0"/>
              <a:t> Ответственность за физические наказания лежит на взрослом, который не может правильно построить контакт с ребенком.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Дети могут провоцировать взрослых на жестокое обращение. </a:t>
            </a:r>
            <a:r>
              <a:rPr lang="ru-RU" b="1" dirty="0" smtClean="0"/>
              <a:t>Взрослые могут выбрать адекватные способы реагирования, не используя физическое насилие.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Случаи сексуального насилия над детьми – редкость.</a:t>
            </a:r>
            <a:r>
              <a:rPr lang="ru-RU" b="1" dirty="0" smtClean="0"/>
              <a:t> В настоящее время фиксируется очень много случаев сексуального насилия над детьми.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Словесные и эмоциональные оскорбления не так плохи, как физические (телесные).</a:t>
            </a:r>
            <a:r>
              <a:rPr lang="ru-RU" b="1" dirty="0" smtClean="0"/>
              <a:t> Словесные и эмоциональные оскорбления, задевающие человеческие чувства, так же болезненны, как физические оскорбления. Они разрушают достоинство личности и могут привести к самоубийству.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576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350" y="-180304"/>
            <a:ext cx="10364451" cy="837127"/>
          </a:xfrm>
        </p:spPr>
        <p:txBody>
          <a:bodyPr/>
          <a:lstStyle/>
          <a:p>
            <a:r>
              <a:rPr lang="ru-RU" b="1" i="1" dirty="0" smtClean="0"/>
              <a:t>Советы родителям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399245"/>
            <a:ext cx="11110801" cy="6619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/>
              <a:t>Важную роль в формировании самооценки играет не только поощрение, но и наказание. Наказывая ребенка, следует придерживаться ряда рекомендаций</a:t>
            </a:r>
            <a:r>
              <a:rPr lang="ru-RU" sz="1600" b="1" dirty="0" smtClean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Наказание </a:t>
            </a:r>
            <a:r>
              <a:rPr lang="ru-RU" sz="1800" b="1" dirty="0"/>
              <a:t>не должно вредить здоровью – ни физическому, ни </a:t>
            </a:r>
            <a:r>
              <a:rPr lang="ru-RU" sz="1800" b="1" dirty="0" smtClean="0"/>
              <a:t>психическому!</a:t>
            </a: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Если </a:t>
            </a:r>
            <a:r>
              <a:rPr lang="ru-RU" sz="1800" b="1" dirty="0"/>
              <a:t>есть сомнение, наказывать или не наказывать, – не наказывайте. Никакой «профилактики</a:t>
            </a:r>
            <a:r>
              <a:rPr lang="ru-RU" sz="1800" b="1" dirty="0" smtClean="0"/>
              <a:t>».</a:t>
            </a: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За </a:t>
            </a:r>
            <a:r>
              <a:rPr lang="ru-RU" sz="1800" b="1" dirty="0"/>
              <a:t>один раз – одно наказание</a:t>
            </a:r>
            <a:r>
              <a:rPr lang="ru-RU" sz="1800" b="1" dirty="0" smtClean="0"/>
              <a:t>.</a:t>
            </a: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Наказание </a:t>
            </a:r>
            <a:r>
              <a:rPr lang="ru-RU" sz="1800" b="1" dirty="0"/>
              <a:t>– не за счет любви. Что бы ни случилось, не лишайте ребенка вашего тепла</a:t>
            </a:r>
            <a:r>
              <a:rPr lang="ru-RU" sz="1800" b="1" dirty="0" smtClean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Никогда </a:t>
            </a:r>
            <a:r>
              <a:rPr lang="ru-RU" sz="1800" b="1" dirty="0"/>
              <a:t>не отнимайте вещи, подаренные вами или кем бы то ни было, – никогда</a:t>
            </a:r>
            <a:r>
              <a:rPr lang="ru-RU" sz="1800" b="1" dirty="0" smtClean="0"/>
              <a:t>!</a:t>
            </a: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Можно отменить </a:t>
            </a:r>
            <a:r>
              <a:rPr lang="ru-RU" sz="1800" b="1" dirty="0"/>
              <a:t>наказание. Даже если ребенок набезобразничал вчера так, что хуже некуда, но при этом сегодня помог больному или защитил слабого. Отменяя наказание, не забудьте объяснить ребенку, почему вы так поступили</a:t>
            </a:r>
            <a:r>
              <a:rPr lang="ru-RU" sz="1800" b="1" dirty="0" smtClean="0"/>
              <a:t>.</a:t>
            </a: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Лучше </a:t>
            </a:r>
            <a:r>
              <a:rPr lang="ru-RU" sz="1800" b="1" dirty="0"/>
              <a:t>не наказывать, чем наказывать запоздало. Запоздалые наказания тянут в прошлое, не дают ребенку стать другим</a:t>
            </a:r>
            <a:r>
              <a:rPr lang="ru-RU" sz="1800" b="1" dirty="0" smtClean="0"/>
              <a:t>.</a:t>
            </a: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Наказан </a:t>
            </a:r>
            <a:r>
              <a:rPr lang="ru-RU" sz="1800" b="1" dirty="0"/>
              <a:t>– прощен. Если инцидент исчерпан, старайтесь не вспоминать о «старых грехах». Не мешайте начинать жить сначала. Вспоминая прошлое, вы рискуете сформировать у малыша чувство «вечно виноватого</a:t>
            </a:r>
            <a:r>
              <a:rPr lang="ru-RU" sz="1800" b="1" dirty="0" smtClean="0"/>
              <a:t>».</a:t>
            </a: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Без </a:t>
            </a:r>
            <a:r>
              <a:rPr lang="ru-RU" sz="1800" b="1" dirty="0"/>
              <a:t>унижения. Если ребенок считает, что мы несправедливы, наказание подействует в обратную сторону</a:t>
            </a:r>
            <a:r>
              <a:rPr lang="ru-RU" sz="1800" b="1" dirty="0" smtClean="0"/>
              <a:t>.</a:t>
            </a: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Без применения </a:t>
            </a:r>
            <a:r>
              <a:rPr lang="ru-RU" sz="1800" b="1" dirty="0"/>
              <a:t>физической </a:t>
            </a:r>
            <a:r>
              <a:rPr lang="ru-RU" sz="1800" b="1" dirty="0" smtClean="0"/>
              <a:t>силы! Говорите</a:t>
            </a:r>
            <a:r>
              <a:rPr lang="ru-RU" sz="1800" b="1" dirty="0"/>
              <a:t>! Прежде всего, говорите с ребенком! Используйте мимику, интонацию, жестикуляцию</a:t>
            </a:r>
            <a:r>
              <a:rPr lang="ru-RU" sz="1800" b="1" dirty="0" smtClean="0"/>
              <a:t>!</a:t>
            </a: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Никогда </a:t>
            </a:r>
            <a:r>
              <a:rPr lang="ru-RU" sz="1800" b="1" dirty="0"/>
              <a:t>не наказывайте за то, что вам кто-то рассказал! Если вы не видели, как вы знаете, что это правда? Особенно когда ребенок вас весь день ждет, например, в саду, а вы его начинаете ругать </a:t>
            </a:r>
            <a:r>
              <a:rPr lang="ru-RU" sz="1800" b="1" dirty="0" smtClean="0"/>
              <a:t>из-за рассказа </a:t>
            </a:r>
            <a:r>
              <a:rPr lang="ru-RU" sz="1800" b="1" dirty="0"/>
              <a:t>воспитателя.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20" y="809598"/>
            <a:ext cx="2649023" cy="198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5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129119"/>
            <a:ext cx="10364451" cy="1596177"/>
          </a:xfrm>
        </p:spPr>
        <p:txBody>
          <a:bodyPr/>
          <a:lstStyle/>
          <a:p>
            <a:r>
              <a:rPr lang="ru-RU" b="1" i="1" dirty="0" smtClean="0"/>
              <a:t>Советы родителям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03926" y="1349661"/>
            <a:ext cx="10363826" cy="427840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Нельзя наказывать ребенка</a:t>
            </a:r>
            <a:r>
              <a:rPr lang="ru-RU" b="1" dirty="0" smtClean="0"/>
              <a:t>:</a:t>
            </a:r>
            <a:endParaRPr lang="ru-RU" b="1" dirty="0"/>
          </a:p>
          <a:p>
            <a:r>
              <a:rPr lang="ru-RU" b="1" dirty="0" smtClean="0"/>
              <a:t>Если </a:t>
            </a:r>
            <a:r>
              <a:rPr lang="ru-RU" b="1" dirty="0"/>
              <a:t>ребенок плохо себя чувствует или болеет.</a:t>
            </a:r>
          </a:p>
          <a:p>
            <a:r>
              <a:rPr lang="ru-RU" b="1" dirty="0" smtClean="0"/>
              <a:t>Когда </a:t>
            </a:r>
            <a:r>
              <a:rPr lang="ru-RU" b="1" dirty="0"/>
              <a:t>ребенок ест, после сна, перед сном, во время игры, во время работы.</a:t>
            </a:r>
          </a:p>
          <a:p>
            <a:r>
              <a:rPr lang="ru-RU" b="1" dirty="0" smtClean="0"/>
              <a:t>Сразу </a:t>
            </a:r>
            <a:r>
              <a:rPr lang="ru-RU" b="1" dirty="0"/>
              <a:t>после душевной или физической травмы.</a:t>
            </a:r>
          </a:p>
          <a:p>
            <a:r>
              <a:rPr lang="ru-RU" b="1" dirty="0" smtClean="0"/>
              <a:t>Когда </a:t>
            </a:r>
            <a:r>
              <a:rPr lang="ru-RU" b="1" dirty="0"/>
              <a:t>ребенок не справляется со страхом, с невнимательностью, </a:t>
            </a:r>
          </a:p>
          <a:p>
            <a:pPr marL="0" indent="0">
              <a:buNone/>
            </a:pPr>
            <a:r>
              <a:rPr lang="ru-RU" b="1" dirty="0" smtClean="0"/>
              <a:t>с </a:t>
            </a:r>
            <a:r>
              <a:rPr lang="ru-RU" b="1" dirty="0"/>
              <a:t>подвижностью, с раздражительностью, с любым недостатком,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прилагая </a:t>
            </a:r>
            <a:r>
              <a:rPr lang="ru-RU" b="1" dirty="0"/>
              <a:t>искренние старания. И во всех случаях,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когда </a:t>
            </a:r>
            <a:r>
              <a:rPr lang="ru-RU" b="1" dirty="0"/>
              <a:t>что-либо не получается.</a:t>
            </a:r>
          </a:p>
          <a:p>
            <a:r>
              <a:rPr lang="ru-RU" b="1" dirty="0" smtClean="0"/>
              <a:t>Когда </a:t>
            </a:r>
            <a:r>
              <a:rPr lang="ru-RU" b="1" dirty="0"/>
              <a:t>внутренние мотивы поступка нам непонятны.</a:t>
            </a:r>
          </a:p>
          <a:p>
            <a:r>
              <a:rPr lang="ru-RU" b="1" dirty="0" smtClean="0"/>
              <a:t>Когда </a:t>
            </a:r>
            <a:r>
              <a:rPr lang="ru-RU" b="1" dirty="0"/>
              <a:t>сами устали, огорчены или раздражены по каким-то своим причинам. И наказать хотим ребенка из-за того, что плохо нам!!!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88" y="2438020"/>
            <a:ext cx="3561438" cy="237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4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50" y="437882"/>
            <a:ext cx="10364451" cy="2253804"/>
          </a:xfrm>
        </p:spPr>
        <p:txBody>
          <a:bodyPr>
            <a:normAutofit/>
          </a:bodyPr>
          <a:lstStyle/>
          <a:p>
            <a:r>
              <a:rPr lang="ru-RU" b="1" dirty="0"/>
              <a:t>Дети – во всех смыслах – наше будущее</a:t>
            </a:r>
            <a:r>
              <a:rPr lang="ru-RU" dirty="0"/>
              <a:t>. Если мы не хотим иметь жестокое будущее, мы обязаны противостоять жестокости и насилию в </a:t>
            </a:r>
            <a:r>
              <a:rPr lang="ru-RU" dirty="0" smtClean="0"/>
              <a:t>настоящем</a:t>
            </a:r>
            <a:r>
              <a:rPr lang="ru-RU" dirty="0"/>
              <a:t>!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92400"/>
            <a:ext cx="6096000" cy="4064000"/>
          </a:xfrm>
        </p:spPr>
      </p:pic>
    </p:spTree>
    <p:extLst>
      <p:ext uri="{BB962C8B-B14F-4D97-AF65-F5344CB8AC3E}">
        <p14:creationId xmlns:p14="http://schemas.microsoft.com/office/powerpoint/2010/main" val="76331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ru-RU" dirty="0" smtClean="0"/>
              <a:t>Список использованных источников: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156477"/>
            <a:ext cx="10363826" cy="5553415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romanUcPeriod"/>
            </a:pPr>
            <a:r>
              <a:rPr lang="ru-RU" b="1" dirty="0" smtClean="0"/>
              <a:t>Нормативно-правовые акты:</a:t>
            </a:r>
          </a:p>
          <a:p>
            <a:pPr marL="0" indent="0">
              <a:buNone/>
            </a:pPr>
            <a:r>
              <a:rPr lang="ru-RU" b="1" dirty="0" smtClean="0"/>
              <a:t>1. Семейный </a:t>
            </a:r>
            <a:r>
              <a:rPr lang="ru-RU" b="1" dirty="0"/>
              <a:t>кодекс Российской </a:t>
            </a:r>
            <a:r>
              <a:rPr lang="ru-RU" b="1" dirty="0" smtClean="0"/>
              <a:t>Федерации </a:t>
            </a:r>
            <a:r>
              <a:rPr lang="ru-RU" b="1" dirty="0"/>
              <a:t>от 29.12.1995 </a:t>
            </a:r>
            <a:r>
              <a:rPr lang="ru-RU" b="1" dirty="0" smtClean="0"/>
              <a:t>№ 223-ФЗ (ред</a:t>
            </a:r>
            <a:r>
              <a:rPr lang="ru-RU" b="1" dirty="0"/>
              <a:t>. от </a:t>
            </a:r>
            <a:r>
              <a:rPr lang="ru-RU" b="1" dirty="0" smtClean="0"/>
              <a:t>06.02.2020</a:t>
            </a:r>
            <a:r>
              <a:rPr lang="ru-RU" b="1" dirty="0"/>
              <a:t>) // </a:t>
            </a:r>
            <a:r>
              <a:rPr lang="ru-RU" b="1" dirty="0" smtClean="0"/>
              <a:t>Российская газета. </a:t>
            </a:r>
            <a:r>
              <a:rPr lang="ru-RU" b="1" dirty="0"/>
              <a:t>1996. </a:t>
            </a:r>
            <a:r>
              <a:rPr lang="ru-RU" b="1" dirty="0" smtClean="0"/>
              <a:t>№ 17. </a:t>
            </a:r>
          </a:p>
          <a:p>
            <a:pPr marL="0" indent="0">
              <a:buNone/>
            </a:pPr>
            <a:r>
              <a:rPr lang="ru-RU" b="1" dirty="0" smtClean="0"/>
              <a:t>2. Уголовный </a:t>
            </a:r>
            <a:r>
              <a:rPr lang="ru-RU" b="1" dirty="0"/>
              <a:t>кодекс Российской </a:t>
            </a:r>
            <a:r>
              <a:rPr lang="ru-RU" b="1" dirty="0" smtClean="0"/>
              <a:t>Федерации </a:t>
            </a:r>
            <a:r>
              <a:rPr lang="ru-RU" b="1" dirty="0"/>
              <a:t>от 13.06.1996 </a:t>
            </a:r>
            <a:r>
              <a:rPr lang="ru-RU" b="1" dirty="0" smtClean="0"/>
              <a:t>№ 63-ФЗ (ред</a:t>
            </a:r>
            <a:r>
              <a:rPr lang="ru-RU" b="1" dirty="0"/>
              <a:t>. от 07.04.2020</a:t>
            </a:r>
            <a:r>
              <a:rPr lang="ru-RU" b="1" dirty="0" smtClean="0"/>
              <a:t>) (</a:t>
            </a:r>
            <a:r>
              <a:rPr lang="ru-RU" b="1" dirty="0"/>
              <a:t>с изм. и доп., вступ. в силу с 12.04.2020) // </a:t>
            </a:r>
            <a:r>
              <a:rPr lang="ru-RU" b="1" dirty="0" smtClean="0"/>
              <a:t>Собрание </a:t>
            </a:r>
            <a:r>
              <a:rPr lang="ru-RU" b="1" dirty="0"/>
              <a:t>законодательства </a:t>
            </a:r>
            <a:r>
              <a:rPr lang="ru-RU" b="1" dirty="0" smtClean="0"/>
              <a:t>РФ. 1996. № 25. </a:t>
            </a:r>
            <a:r>
              <a:rPr lang="ru-RU" b="1" dirty="0"/>
              <a:t>ст. </a:t>
            </a:r>
            <a:r>
              <a:rPr lang="ru-RU" b="1" dirty="0" smtClean="0"/>
              <a:t>2954.</a:t>
            </a:r>
          </a:p>
          <a:p>
            <a:pPr marL="0" indent="0">
              <a:buNone/>
            </a:pPr>
            <a:r>
              <a:rPr lang="ru-RU" b="1" dirty="0" smtClean="0"/>
              <a:t>3. Кодекс </a:t>
            </a:r>
            <a:r>
              <a:rPr lang="ru-RU" b="1" dirty="0"/>
              <a:t>Российской Федерации об административных </a:t>
            </a:r>
            <a:r>
              <a:rPr lang="ru-RU" b="1" dirty="0" smtClean="0"/>
              <a:t>правонарушениях </a:t>
            </a:r>
            <a:r>
              <a:rPr lang="ru-RU" b="1" dirty="0"/>
              <a:t>от 30.12.2001 </a:t>
            </a:r>
            <a:r>
              <a:rPr lang="ru-RU" b="1" dirty="0" smtClean="0"/>
              <a:t>№ 195-ФЗ (ред</a:t>
            </a:r>
            <a:r>
              <a:rPr lang="ru-RU" b="1" dirty="0"/>
              <a:t>. от 24.04.2020) // </a:t>
            </a:r>
            <a:r>
              <a:rPr lang="ru-RU" b="1" dirty="0" smtClean="0"/>
              <a:t>Российская газета. 2001. № 256.</a:t>
            </a:r>
          </a:p>
          <a:p>
            <a:pPr marL="0" indent="0">
              <a:buNone/>
            </a:pPr>
            <a:r>
              <a:rPr lang="en-US" b="1" dirty="0" smtClean="0"/>
              <a:t>II.</a:t>
            </a:r>
            <a:r>
              <a:rPr lang="ru-RU" b="1" dirty="0" smtClean="0"/>
              <a:t> Интернет-ресурсы:</a:t>
            </a:r>
          </a:p>
          <a:p>
            <a:pPr marL="0" indent="0">
              <a:buNone/>
            </a:pPr>
            <a:r>
              <a:rPr lang="ru-RU" b="1" dirty="0" smtClean="0"/>
              <a:t>4. Рекомендации родителям «наказание детей» // </a:t>
            </a:r>
            <a:r>
              <a:rPr lang="en-US" b="1" dirty="0" smtClean="0"/>
              <a:t>URL</a:t>
            </a:r>
            <a:r>
              <a:rPr lang="ru-RU" b="1" dirty="0" smtClean="0"/>
              <a:t>: </a:t>
            </a:r>
            <a:r>
              <a:rPr lang="en-US" b="1" dirty="0"/>
              <a:t>https://</a:t>
            </a:r>
            <a:r>
              <a:rPr lang="en-US" b="1" dirty="0" smtClean="0"/>
              <a:t>infourok.ru/rekomendacii-roditelyam-nakazanie-detey-579195.html</a:t>
            </a:r>
            <a:r>
              <a:rPr lang="ru-RU" b="1" dirty="0" smtClean="0"/>
              <a:t> (дата обращения 21.05.2020).</a:t>
            </a:r>
          </a:p>
          <a:p>
            <a:pPr marL="0" indent="0">
              <a:buNone/>
            </a:pPr>
            <a:r>
              <a:rPr lang="ru-RU" b="1" dirty="0" smtClean="0"/>
              <a:t>5. Профилактика жестокого обращения детей в семье // </a:t>
            </a:r>
            <a:r>
              <a:rPr lang="en-US" b="1" dirty="0" smtClean="0"/>
              <a:t>URL</a:t>
            </a:r>
            <a:r>
              <a:rPr lang="ru-RU" b="1" dirty="0" smtClean="0"/>
              <a:t>: </a:t>
            </a:r>
            <a:r>
              <a:rPr lang="en-US" b="1" dirty="0"/>
              <a:t>https://www.maam.ru/detskijsad/-</a:t>
            </a:r>
            <a:r>
              <a:rPr lang="en-US" b="1" dirty="0" smtClean="0"/>
              <a:t>profilaktika-zhestokogo-obraschenie-s-detmi-v-seme.html</a:t>
            </a:r>
            <a:r>
              <a:rPr lang="ru-RU" b="1" dirty="0" smtClean="0"/>
              <a:t> (дата обращения 21.05.2020).</a:t>
            </a:r>
          </a:p>
          <a:p>
            <a:pPr marL="0" indent="0">
              <a:buNone/>
            </a:pPr>
            <a:r>
              <a:rPr lang="ru-RU" b="1" dirty="0" smtClean="0"/>
              <a:t>6. Наказание ребенка в семье: советы психолога // </a:t>
            </a:r>
            <a:r>
              <a:rPr lang="en-US" b="1" dirty="0" err="1" smtClean="0"/>
              <a:t>Url</a:t>
            </a:r>
            <a:r>
              <a:rPr lang="ru-RU" b="1" dirty="0" smtClean="0"/>
              <a:t>: </a:t>
            </a:r>
            <a:r>
              <a:rPr lang="en-US" b="1" dirty="0"/>
              <a:t>https://lichnorastu.ru/nakazanie-rebyonka-rekomendatsii-psihologa-roditelyam</a:t>
            </a:r>
            <a:r>
              <a:rPr lang="en-US" b="1" dirty="0" smtClean="0"/>
              <a:t>/</a:t>
            </a:r>
            <a:r>
              <a:rPr lang="ru-RU" b="1" dirty="0" smtClean="0"/>
              <a:t> (дата обращения 22.05.2020).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98473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ru-RU" b="1" dirty="0" smtClean="0"/>
              <a:t>Уважаемые родители!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313646"/>
            <a:ext cx="10363826" cy="51000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i="1" dirty="0"/>
              <a:t>Данная информация – не попытка </a:t>
            </a:r>
            <a:r>
              <a:rPr lang="ru-RU" sz="2800" b="1" i="1" dirty="0" smtClean="0"/>
              <a:t>обвинить кого-либо </a:t>
            </a:r>
            <a:r>
              <a:rPr lang="ru-RU" sz="2800" b="1" i="1" dirty="0"/>
              <a:t>из Вас в жестокости и насилии </a:t>
            </a:r>
            <a:r>
              <a:rPr lang="ru-RU" sz="2800" b="1" i="1" dirty="0" smtClean="0"/>
              <a:t>по отношению </a:t>
            </a:r>
            <a:r>
              <a:rPr lang="ru-RU" sz="2800" b="1" i="1" dirty="0"/>
              <a:t>к собственному ребёнку. </a:t>
            </a:r>
            <a:r>
              <a:rPr lang="ru-RU" sz="2800" b="1" i="1" dirty="0" smtClean="0"/>
              <a:t>Мы понимаем</a:t>
            </a:r>
            <a:r>
              <a:rPr lang="ru-RU" sz="2800" b="1" i="1" dirty="0"/>
              <a:t>, что воспитание детей очень </a:t>
            </a:r>
            <a:r>
              <a:rPr lang="ru-RU" sz="2800" b="1" i="1" dirty="0" smtClean="0"/>
              <a:t>сложная жизненная </a:t>
            </a:r>
            <a:r>
              <a:rPr lang="ru-RU" sz="2800" b="1" i="1" dirty="0"/>
              <a:t>задача каждого, кто стал мамой </a:t>
            </a:r>
            <a:r>
              <a:rPr lang="ru-RU" sz="2800" b="1" i="1" dirty="0" smtClean="0"/>
              <a:t>или папой</a:t>
            </a:r>
            <a:r>
              <a:rPr lang="ru-RU" sz="2800" b="1" i="1" dirty="0"/>
              <a:t>. И именно поэтому, подходя к </a:t>
            </a:r>
            <a:r>
              <a:rPr lang="ru-RU" sz="2800" b="1" i="1" dirty="0" smtClean="0"/>
              <a:t>решению этой </a:t>
            </a:r>
            <a:r>
              <a:rPr lang="ru-RU" sz="2800" b="1" i="1" dirty="0"/>
              <a:t>важной задачи, каждому из нас, </a:t>
            </a:r>
            <a:r>
              <a:rPr lang="ru-RU" sz="2800" b="1" i="1" dirty="0" smtClean="0"/>
              <a:t>родителей (законных представителей), необходимо </a:t>
            </a:r>
            <a:r>
              <a:rPr lang="ru-RU" sz="2800" b="1" i="1" dirty="0"/>
              <a:t>в первую очередь, приложить </a:t>
            </a:r>
            <a:r>
              <a:rPr lang="ru-RU" sz="2800" b="1" i="1" dirty="0" smtClean="0"/>
              <a:t>своё терпение</a:t>
            </a:r>
            <a:r>
              <a:rPr lang="ru-RU" sz="2800" b="1" i="1" dirty="0"/>
              <a:t>, любовь, и, конечно же, уважение </a:t>
            </a:r>
            <a:r>
              <a:rPr lang="ru-RU" sz="2800" b="1" i="1" dirty="0" smtClean="0"/>
              <a:t>к хрупкой </a:t>
            </a:r>
            <a:r>
              <a:rPr lang="ru-RU" sz="2800" b="1" i="1" dirty="0"/>
              <a:t>жизни ребёнка, </a:t>
            </a:r>
            <a:r>
              <a:rPr lang="ru-RU" sz="2800" b="1" i="1" dirty="0" smtClean="0"/>
              <a:t>которая долгое время находится </a:t>
            </a:r>
            <a:r>
              <a:rPr lang="ru-RU" sz="2800" b="1" i="1" dirty="0"/>
              <a:t>в наших руках и зависит от нас</a:t>
            </a:r>
            <a:r>
              <a:rPr lang="ru-RU" sz="24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195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ru-RU" b="1" dirty="0" smtClean="0"/>
              <a:t>Жестокое обращение: что это такое?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399" y="1596177"/>
            <a:ext cx="5550795" cy="5113716"/>
          </a:xfrm>
        </p:spPr>
        <p:txBody>
          <a:bodyPr>
            <a:normAutofit fontScale="92500"/>
          </a:bodyPr>
          <a:lstStyle/>
          <a:p>
            <a:pPr marL="0" indent="450850" algn="just"/>
            <a:r>
              <a:rPr lang="ru-RU" b="1" dirty="0"/>
              <a:t>Жестокое обращение с детьми в семье (то есть несовершеннолетними гражданами </a:t>
            </a:r>
            <a:r>
              <a:rPr lang="ru-RU" b="1" dirty="0" smtClean="0"/>
              <a:t>от рождения </a:t>
            </a:r>
            <a:r>
              <a:rPr lang="ru-RU" b="1" dirty="0"/>
              <a:t>до 18 лет) включает в себя любую форму плохого обращения, </a:t>
            </a:r>
            <a:r>
              <a:rPr lang="ru-RU" b="1" dirty="0" smtClean="0"/>
              <a:t>допускаемого родителями </a:t>
            </a:r>
            <a:r>
              <a:rPr lang="ru-RU" b="1" dirty="0"/>
              <a:t>(другими членами семьи ребенка), опекунами, приемными родителями</a:t>
            </a:r>
            <a:r>
              <a:rPr lang="ru-RU" b="1" dirty="0" smtClean="0"/>
              <a:t>.</a:t>
            </a:r>
          </a:p>
          <a:p>
            <a:pPr marL="0" indent="450850" algn="just">
              <a:buNone/>
            </a:pPr>
            <a:r>
              <a:rPr lang="ru-RU" b="1" dirty="0" smtClean="0"/>
              <a:t>Различают четыре основные формы жестокого обращения с детьми: физическое, сексуальное, психическое насилие, пренебрежение основными нуждами ребенка.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11" y="2511380"/>
            <a:ext cx="4394914" cy="24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Физическое насилие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b="1" dirty="0"/>
              <a:t>Физическое насилие – это преднамеренное нанесение физических </a:t>
            </a:r>
            <a:r>
              <a:rPr lang="ru-RU" b="1" dirty="0" smtClean="0"/>
              <a:t>повреждений ребенку</a:t>
            </a:r>
            <a:r>
              <a:rPr lang="ru-RU" b="1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59" y="2898189"/>
            <a:ext cx="5729758" cy="381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4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ru-RU" b="1" dirty="0" smtClean="0"/>
              <a:t>СЕКСУАЛЬНОЕ НАСИЛИЕ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040568"/>
            <a:ext cx="10363826" cy="3424107"/>
          </a:xfrm>
        </p:spPr>
        <p:txBody>
          <a:bodyPr>
            <a:normAutofit/>
          </a:bodyPr>
          <a:lstStyle/>
          <a:p>
            <a:r>
              <a:rPr lang="ru-RU" b="1" dirty="0"/>
              <a:t>Сексуальное </a:t>
            </a:r>
            <a:r>
              <a:rPr lang="ru-RU" b="1" dirty="0" smtClean="0"/>
              <a:t>НАСИЛИЕ – ЭТО вовлечение </a:t>
            </a:r>
            <a:r>
              <a:rPr lang="ru-RU" b="1" dirty="0"/>
              <a:t>ребенка с его согласия или без такового </a:t>
            </a:r>
            <a:r>
              <a:rPr lang="ru-RU" b="1" dirty="0" smtClean="0"/>
              <a:t>в сексуальные </a:t>
            </a:r>
            <a:r>
              <a:rPr lang="ru-RU" b="1" dirty="0"/>
              <a:t>действия с взрослыми с целью получения последними удовлетворения </a:t>
            </a:r>
            <a:r>
              <a:rPr lang="ru-RU" b="1" dirty="0" smtClean="0"/>
              <a:t>или выгоды</a:t>
            </a:r>
            <a:r>
              <a:rPr lang="ru-RU" b="1" dirty="0"/>
              <a:t>. Согласие ребенка на сексуальный контакт не дает оснований считать </a:t>
            </a:r>
            <a:r>
              <a:rPr lang="ru-RU" b="1" dirty="0" smtClean="0"/>
              <a:t>его ненасильственным</a:t>
            </a:r>
            <a:r>
              <a:rPr lang="ru-RU" b="1" dirty="0"/>
              <a:t>, поскольку ребенок не обладает свободой воли и не может </a:t>
            </a:r>
            <a:r>
              <a:rPr lang="ru-RU" b="1" dirty="0" smtClean="0"/>
              <a:t>предвидеть все </a:t>
            </a:r>
            <a:r>
              <a:rPr lang="ru-RU" b="1" dirty="0"/>
              <a:t>негативные для себя последствия.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66" y="3271234"/>
            <a:ext cx="5161343" cy="3447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83" y="3271234"/>
            <a:ext cx="5171666" cy="344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3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ru-RU" b="1" dirty="0" smtClean="0"/>
              <a:t>Психическое (эмоциональное) насилие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2405" y="1596177"/>
            <a:ext cx="8281741" cy="5261823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Психическое (эмоциональное) насилие – это периодическое, длительное </a:t>
            </a:r>
            <a:r>
              <a:rPr lang="ru-RU" b="1" dirty="0" smtClean="0"/>
              <a:t>или постоянное </a:t>
            </a:r>
            <a:r>
              <a:rPr lang="ru-RU" b="1" dirty="0"/>
              <a:t>психическое воздействие на ребенка, тормозящее развитие личности </a:t>
            </a:r>
            <a:r>
              <a:rPr lang="ru-RU" b="1" dirty="0" smtClean="0"/>
              <a:t>и приводящее </a:t>
            </a:r>
            <a:r>
              <a:rPr lang="ru-RU" b="1" dirty="0"/>
              <a:t>к формированию патологических черт </a:t>
            </a:r>
            <a:r>
              <a:rPr lang="ru-RU" b="1" dirty="0" smtClean="0"/>
              <a:t>характера.</a:t>
            </a:r>
          </a:p>
          <a:p>
            <a:r>
              <a:rPr lang="ru-RU" b="1" dirty="0" smtClean="0"/>
              <a:t>К </a:t>
            </a:r>
            <a:r>
              <a:rPr lang="ru-RU" b="1" dirty="0"/>
              <a:t>психической форме насилия относятся</a:t>
            </a:r>
            <a:r>
              <a:rPr lang="ru-RU" b="1" dirty="0" smtClean="0"/>
              <a:t>:</a:t>
            </a:r>
          </a:p>
          <a:p>
            <a:pPr marL="180975" indent="-180975">
              <a:buNone/>
            </a:pPr>
            <a:r>
              <a:rPr lang="ru-RU" b="1" dirty="0" smtClean="0"/>
              <a:t>-   открытое </a:t>
            </a:r>
            <a:r>
              <a:rPr lang="ru-RU" b="1" dirty="0"/>
              <a:t>неприятие и постоянная критика ребенка;</a:t>
            </a:r>
          </a:p>
          <a:p>
            <a:pPr>
              <a:buFontTx/>
              <a:buChar char="-"/>
            </a:pPr>
            <a:r>
              <a:rPr lang="ru-RU" b="1" dirty="0" smtClean="0"/>
              <a:t>угрозы </a:t>
            </a:r>
            <a:r>
              <a:rPr lang="ru-RU" b="1" dirty="0"/>
              <a:t>в адрес ребенка в открытой </a:t>
            </a:r>
            <a:r>
              <a:rPr lang="ru-RU" b="1" dirty="0" smtClean="0"/>
              <a:t>форме;</a:t>
            </a:r>
          </a:p>
          <a:p>
            <a:pPr>
              <a:buFontTx/>
              <a:buChar char="-"/>
            </a:pPr>
            <a:r>
              <a:rPr lang="ru-RU" b="1" dirty="0" smtClean="0"/>
              <a:t>замечания</a:t>
            </a:r>
            <a:r>
              <a:rPr lang="ru-RU" b="1" dirty="0"/>
              <a:t>, высказанные в оскорбительной форме,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унижающие достоинство ребенка;</a:t>
            </a:r>
          </a:p>
          <a:p>
            <a:pPr>
              <a:buFontTx/>
              <a:buChar char="-"/>
            </a:pPr>
            <a:r>
              <a:rPr lang="ru-RU" b="1" dirty="0" smtClean="0"/>
              <a:t>преднамеренное </a:t>
            </a:r>
            <a:r>
              <a:rPr lang="ru-RU" b="1" dirty="0"/>
              <a:t>ограничение общения ребенка со сверстниками или </a:t>
            </a:r>
            <a:r>
              <a:rPr lang="ru-RU" b="1" dirty="0" smtClean="0"/>
              <a:t>другими значимыми взрослыми;</a:t>
            </a:r>
          </a:p>
          <a:p>
            <a:pPr>
              <a:buFontTx/>
              <a:buChar char="-"/>
            </a:pPr>
            <a:r>
              <a:rPr lang="ru-RU" b="1" dirty="0" smtClean="0"/>
              <a:t>ложь </a:t>
            </a:r>
            <a:r>
              <a:rPr lang="ru-RU" b="1" dirty="0"/>
              <a:t>и невыполнения взрослыми своих </a:t>
            </a:r>
            <a:r>
              <a:rPr lang="ru-RU" b="1" dirty="0" smtClean="0"/>
              <a:t>обещаний;</a:t>
            </a:r>
          </a:p>
          <a:p>
            <a:pPr>
              <a:buFontTx/>
              <a:buChar char="-"/>
            </a:pPr>
            <a:r>
              <a:rPr lang="ru-RU" b="1" dirty="0" smtClean="0"/>
              <a:t>однократное </a:t>
            </a:r>
            <a:r>
              <a:rPr lang="ru-RU" b="1" dirty="0"/>
              <a:t>грубое психическое воздействие, вызывающее у </a:t>
            </a:r>
            <a:r>
              <a:rPr lang="ru-RU" b="1" dirty="0" smtClean="0"/>
              <a:t>ребенка психическую травму.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69" y="2009105"/>
            <a:ext cx="4146998" cy="297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167425"/>
            <a:ext cx="10364451" cy="1171977"/>
          </a:xfrm>
        </p:spPr>
        <p:txBody>
          <a:bodyPr/>
          <a:lstStyle/>
          <a:p>
            <a:r>
              <a:rPr lang="ru-RU" b="1" dirty="0" smtClean="0"/>
              <a:t>Пренебрежение нуждами ребенка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1193" y="1133342"/>
            <a:ext cx="8693865" cy="572465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 </a:t>
            </a:r>
            <a:r>
              <a:rPr lang="ru-RU" b="1" dirty="0"/>
              <a:t>Пренебрежение нуждами ребенка – это отсутствие элементарной заботы о </a:t>
            </a:r>
            <a:r>
              <a:rPr lang="ru-RU" b="1" dirty="0" smtClean="0"/>
              <a:t>ребенке, в </a:t>
            </a:r>
            <a:r>
              <a:rPr lang="ru-RU" b="1" dirty="0"/>
              <a:t>результате чего нарушается его эмоциональное состояние и появляется угроза </a:t>
            </a:r>
            <a:r>
              <a:rPr lang="ru-RU" b="1" dirty="0" smtClean="0"/>
              <a:t>его здоровью </a:t>
            </a:r>
            <a:r>
              <a:rPr lang="ru-RU" b="1" dirty="0"/>
              <a:t>или развитию.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К </a:t>
            </a:r>
            <a:r>
              <a:rPr lang="ru-RU" b="1" dirty="0"/>
              <a:t>пренебрежению элементарными нуждами </a:t>
            </a:r>
            <a:r>
              <a:rPr lang="ru-RU" b="1" dirty="0" smtClean="0"/>
              <a:t>относятся:</a:t>
            </a:r>
          </a:p>
          <a:p>
            <a:pPr>
              <a:buFontTx/>
              <a:buChar char="-"/>
            </a:pPr>
            <a:r>
              <a:rPr lang="ru-RU" b="1" dirty="0" smtClean="0"/>
              <a:t>отсутствие </a:t>
            </a:r>
            <a:r>
              <a:rPr lang="ru-RU" b="1" dirty="0"/>
              <a:t>адекватных возрасту и потребностям ребенка питания, одежды, </a:t>
            </a:r>
            <a:r>
              <a:rPr lang="ru-RU" b="1" dirty="0" smtClean="0"/>
              <a:t>жилья, образования</a:t>
            </a:r>
            <a:r>
              <a:rPr lang="ru-RU" b="1" dirty="0"/>
              <a:t>, медицинской </a:t>
            </a:r>
            <a:r>
              <a:rPr lang="ru-RU" b="1" dirty="0" smtClean="0"/>
              <a:t>помощи;</a:t>
            </a:r>
          </a:p>
          <a:p>
            <a:pPr>
              <a:buFontTx/>
              <a:buChar char="-"/>
            </a:pPr>
            <a:r>
              <a:rPr lang="ru-RU" b="1" dirty="0" smtClean="0"/>
              <a:t>отсутствие </a:t>
            </a:r>
            <a:r>
              <a:rPr lang="ru-RU" b="1" dirty="0"/>
              <a:t>должного внимания и заботы, в результате чего ребенок может </a:t>
            </a:r>
            <a:r>
              <a:rPr lang="ru-RU" b="1" dirty="0" smtClean="0"/>
              <a:t>стать жертвой </a:t>
            </a:r>
            <a:r>
              <a:rPr lang="ru-RU" b="1" dirty="0"/>
              <a:t>несчастного случая. Факторы риска, способствующие насилию и </a:t>
            </a:r>
            <a:r>
              <a:rPr lang="ru-RU" b="1" dirty="0" smtClean="0"/>
              <a:t>жестокому обращению </a:t>
            </a:r>
            <a:r>
              <a:rPr lang="ru-RU" b="1" dirty="0"/>
              <a:t>с </a:t>
            </a:r>
            <a:r>
              <a:rPr lang="ru-RU" b="1" dirty="0" smtClean="0"/>
              <a:t>детьми;</a:t>
            </a:r>
          </a:p>
          <a:p>
            <a:pPr>
              <a:buFontTx/>
              <a:buChar char="-"/>
            </a:pPr>
            <a:r>
              <a:rPr lang="ru-RU" b="1" dirty="0" smtClean="0"/>
              <a:t>наличие </a:t>
            </a:r>
            <a:r>
              <a:rPr lang="ru-RU" b="1" dirty="0"/>
              <a:t>в семье больного алкоголизмом или наркоманией, вернувшегося из </a:t>
            </a:r>
            <a:r>
              <a:rPr lang="ru-RU" b="1" dirty="0" smtClean="0"/>
              <a:t>мест лишения свободы;</a:t>
            </a:r>
          </a:p>
          <a:p>
            <a:pPr>
              <a:buFontTx/>
              <a:buChar char="-"/>
            </a:pPr>
            <a:r>
              <a:rPr lang="ru-RU" b="1" dirty="0" smtClean="0"/>
              <a:t>безработица</a:t>
            </a:r>
            <a:r>
              <a:rPr lang="ru-RU" b="1" dirty="0"/>
              <a:t>, постоянные финансовые </a:t>
            </a:r>
            <a:r>
              <a:rPr lang="ru-RU" b="1" dirty="0" smtClean="0"/>
              <a:t>трудности;</a:t>
            </a:r>
          </a:p>
          <a:p>
            <a:pPr>
              <a:buFontTx/>
              <a:buChar char="-"/>
            </a:pPr>
            <a:r>
              <a:rPr lang="ru-RU" b="1" dirty="0" smtClean="0"/>
              <a:t>постоянные </a:t>
            </a:r>
            <a:r>
              <a:rPr lang="ru-RU" b="1" dirty="0"/>
              <a:t>супружеские конфликты;</a:t>
            </a:r>
          </a:p>
          <a:p>
            <a:r>
              <a:rPr lang="ru-RU" b="1" dirty="0" smtClean="0"/>
              <a:t>Дети</a:t>
            </a:r>
            <a:r>
              <a:rPr lang="ru-RU" b="1" dirty="0"/>
              <a:t>, воспитывающиеся в семьях, где соседствуют несколько таких </a:t>
            </a:r>
            <a:r>
              <a:rPr lang="ru-RU" b="1" dirty="0" smtClean="0"/>
              <a:t>факторов, например </a:t>
            </a:r>
            <a:r>
              <a:rPr lang="ru-RU" b="1" dirty="0"/>
              <a:t>алкоголизм одного или двух родителей, регулярные скандалы, </a:t>
            </a:r>
            <a:r>
              <a:rPr lang="ru-RU" b="1" dirty="0" smtClean="0"/>
              <a:t>финансовые трудности</a:t>
            </a:r>
            <a:r>
              <a:rPr lang="ru-RU" b="1" dirty="0"/>
              <a:t>, еще больше подвержены опасности, стать жертвами жесткого обращения со </a:t>
            </a:r>
            <a:r>
              <a:rPr lang="ru-RU" b="1" dirty="0" smtClean="0"/>
              <a:t> стороны </a:t>
            </a:r>
            <a:r>
              <a:rPr lang="ru-RU" b="1" dirty="0"/>
              <a:t>родителей или других близких родственников, а также опекунов или </a:t>
            </a:r>
            <a:r>
              <a:rPr lang="ru-RU" b="1" dirty="0" smtClean="0"/>
              <a:t>приемных родителей.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50" y="2046667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Последствия жестокого обращения, пережитого ребенком, учитывая его возрастные особенности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96649693"/>
              </p:ext>
            </p:extLst>
          </p:nvPr>
        </p:nvGraphicFramePr>
        <p:xfrm>
          <a:off x="914400" y="2366963"/>
          <a:ext cx="10363200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="" xmlns:a16="http://schemas.microsoft.com/office/drawing/2014/main" val="1491793210"/>
                    </a:ext>
                  </a:extLst>
                </a:gridCol>
                <a:gridCol w="5181600">
                  <a:extLst>
                    <a:ext uri="{9D8B030D-6E8A-4147-A177-3AD203B41FA5}">
                      <a16:colId xmlns="" xmlns:a16="http://schemas.microsoft.com/office/drawing/2014/main" val="1167342995"/>
                    </a:ext>
                  </a:extLst>
                </a:gridCol>
              </a:tblGrid>
              <a:tr h="31455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ВОЗРАСТ</a:t>
                      </a:r>
                      <a:endParaRPr lang="ru-RU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РЕАКЦИЯ</a:t>
                      </a:r>
                      <a:r>
                        <a:rPr lang="ru-RU" b="1" baseline="0" dirty="0" smtClean="0"/>
                        <a:t> НА ПСИХОЛОГИЧЕСКУЮ ТРАВМУ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711602726"/>
                  </a:ext>
                </a:extLst>
              </a:tr>
              <a:tr h="77561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Дети от 0 до 3-х лет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Характерны страхи, спутанность чувств. В</a:t>
                      </a:r>
                    </a:p>
                    <a:p>
                      <a:r>
                        <a:rPr lang="ru-RU" b="1" dirty="0" smtClean="0"/>
                        <a:t>поведении отмечаются нарушения сна, потеря</a:t>
                      </a:r>
                    </a:p>
                    <a:p>
                      <a:r>
                        <a:rPr lang="ru-RU" b="1" dirty="0" smtClean="0"/>
                        <a:t>аппетита, агрессия, страх перед чужими людьми. 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52635733"/>
                  </a:ext>
                </a:extLst>
              </a:tr>
              <a:tr h="124098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Дошкольники</a:t>
                      </a:r>
                    </a:p>
                    <a:p>
                      <a:pPr algn="ctr"/>
                      <a:r>
                        <a:rPr lang="ru-RU" b="1" dirty="0" smtClean="0"/>
                        <a:t>(3-6 лет)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Тревога, боязливость, спутанность чувств,</a:t>
                      </a:r>
                    </a:p>
                    <a:p>
                      <a:r>
                        <a:rPr lang="ru-RU" b="1" dirty="0" smtClean="0"/>
                        <a:t>чувство вины, стыд, отвращение, чувство</a:t>
                      </a:r>
                    </a:p>
                    <a:p>
                      <a:r>
                        <a:rPr lang="ru-RU" b="1" dirty="0" smtClean="0"/>
                        <a:t>беспомощности. Пассивная реакция на боль,</a:t>
                      </a:r>
                    </a:p>
                    <a:p>
                      <a:r>
                        <a:rPr lang="ru-RU" b="1" dirty="0" smtClean="0"/>
                        <a:t>болезненное отношение к критике, замечаниям,</a:t>
                      </a:r>
                    </a:p>
                    <a:p>
                      <a:r>
                        <a:rPr lang="ru-RU" b="1" dirty="0" smtClean="0"/>
                        <a:t>негативизм, лживость, воровство, агрессия.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97474133"/>
                  </a:ext>
                </a:extLst>
              </a:tr>
              <a:tr h="124098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Дети младшего</a:t>
                      </a:r>
                    </a:p>
                    <a:p>
                      <a:pPr algn="ctr"/>
                      <a:r>
                        <a:rPr lang="ru-RU" b="1" dirty="0" smtClean="0"/>
                        <a:t>школьного возраста</a:t>
                      </a:r>
                    </a:p>
                    <a:p>
                      <a:pPr algn="ctr"/>
                      <a:r>
                        <a:rPr lang="ru-RU" b="1" dirty="0" smtClean="0"/>
                        <a:t>(7-11 лет)</a:t>
                      </a:r>
                      <a:endParaRPr lang="ru-RU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Страхи, чувство стыда, недоверие к миру.</a:t>
                      </a:r>
                    </a:p>
                    <a:p>
                      <a:r>
                        <a:rPr lang="ru-RU" b="1" dirty="0" smtClean="0"/>
                        <a:t>Стремление скрыть причину повреждений и</a:t>
                      </a:r>
                    </a:p>
                    <a:p>
                      <a:r>
                        <a:rPr lang="ru-RU" b="1" dirty="0" smtClean="0"/>
                        <a:t>травм, ощущение одиночества, отстраненность</a:t>
                      </a:r>
                    </a:p>
                    <a:p>
                      <a:r>
                        <a:rPr lang="ru-RU" b="1" dirty="0" smtClean="0"/>
                        <a:t>от людей, нарушения сна, аппетита, агрессивное</a:t>
                      </a:r>
                    </a:p>
                    <a:p>
                      <a:r>
                        <a:rPr lang="ru-RU" b="1" dirty="0" smtClean="0"/>
                        <a:t>поведение. 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779384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56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Последствия жестокого обращения, пережитого ребенком, учитывая его возрастные особенности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65647916"/>
              </p:ext>
            </p:extLst>
          </p:nvPr>
        </p:nvGraphicFramePr>
        <p:xfrm>
          <a:off x="914400" y="2366963"/>
          <a:ext cx="10363200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="" xmlns:a16="http://schemas.microsoft.com/office/drawing/2014/main" val="3079349287"/>
                    </a:ext>
                  </a:extLst>
                </a:gridCol>
                <a:gridCol w="5181600">
                  <a:extLst>
                    <a:ext uri="{9D8B030D-6E8A-4147-A177-3AD203B41FA5}">
                      <a16:colId xmlns="" xmlns:a16="http://schemas.microsoft.com/office/drawing/2014/main" val="9265541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ВОЗРАСТ</a:t>
                      </a:r>
                      <a:endParaRPr lang="ru-RU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РЕАКЦИЯ НА ПСИХОЛОГИЧЕСКУЮ ТРАВМУ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53578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Средний</a:t>
                      </a:r>
                    </a:p>
                    <a:p>
                      <a:pPr algn="ctr"/>
                      <a:r>
                        <a:rPr lang="ru-RU" b="1" dirty="0" smtClean="0"/>
                        <a:t>школьный возраст</a:t>
                      </a:r>
                    </a:p>
                    <a:p>
                      <a:pPr algn="ctr"/>
                      <a:r>
                        <a:rPr lang="ru-RU" b="1" dirty="0" smtClean="0"/>
                        <a:t>(11 – 15 лет)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суицидальные попытки;</a:t>
                      </a:r>
                    </a:p>
                    <a:p>
                      <a:r>
                        <a:rPr lang="ru-RU" b="1" dirty="0" smtClean="0"/>
                        <a:t>сбежавшие из дома дети становятся жертвами других детей, также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smtClean="0"/>
                        <a:t>сбежавших от домашнего насилия.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25094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Подростки</a:t>
                      </a:r>
                    </a:p>
                    <a:p>
                      <a:pPr algn="ctr"/>
                      <a:r>
                        <a:rPr lang="ru-RU" b="1" dirty="0" smtClean="0"/>
                        <a:t>(15-18 лет)</a:t>
                      </a:r>
                      <a:endParaRPr lang="ru-RU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побеги из дома;</a:t>
                      </a:r>
                    </a:p>
                    <a:p>
                      <a:r>
                        <a:rPr lang="ru-RU" b="1" dirty="0" smtClean="0"/>
                        <a:t>суицидальные попытки;</a:t>
                      </a:r>
                    </a:p>
                    <a:p>
                      <a:r>
                        <a:rPr lang="ru-RU" b="1" dirty="0" smtClean="0"/>
                        <a:t>употребления алкоголя, наркотиков;</a:t>
                      </a:r>
                    </a:p>
                    <a:p>
                      <a:r>
                        <a:rPr lang="ru-RU" b="1" dirty="0" smtClean="0"/>
                        <a:t>низкая самооценка</a:t>
                      </a:r>
                    </a:p>
                    <a:p>
                      <a:r>
                        <a:rPr lang="ru-RU" b="1" dirty="0" smtClean="0"/>
                        <a:t>депрессии;</a:t>
                      </a:r>
                    </a:p>
                    <a:p>
                      <a:r>
                        <a:rPr lang="ru-RU" b="1" dirty="0" smtClean="0"/>
                        <a:t>нарушение межличностных отношений</a:t>
                      </a:r>
                    </a:p>
                    <a:p>
                      <a:r>
                        <a:rPr lang="ru-RU" b="1" dirty="0" smtClean="0"/>
                        <a:t>уход в религиозные секты, неформальные группы</a:t>
                      </a:r>
                    </a:p>
                    <a:p>
                      <a:r>
                        <a:rPr lang="ru-RU" b="1" dirty="0" smtClean="0"/>
                        <a:t>с криминальной направленностью;</a:t>
                      </a:r>
                    </a:p>
                    <a:p>
                      <a:r>
                        <a:rPr lang="ru-RU" b="1" dirty="0" smtClean="0"/>
                        <a:t>агрессивное, преступное поведение детей;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4241390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17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468</TotalTime>
  <Words>1712</Words>
  <Application>Microsoft Office PowerPoint</Application>
  <PresentationFormat>Произвольный</PresentationFormat>
  <Paragraphs>131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Капля</vt:lpstr>
      <vt:lpstr>Профилактика жестокого обращения с ребенком в семье</vt:lpstr>
      <vt:lpstr>Уважаемые родители!</vt:lpstr>
      <vt:lpstr>Жестокое обращение: что это такое?</vt:lpstr>
      <vt:lpstr>Физическое насилие</vt:lpstr>
      <vt:lpstr>СЕКСУАЛЬНОЕ НАСИЛИЕ</vt:lpstr>
      <vt:lpstr>Психическое (эмоциональное) насилие</vt:lpstr>
      <vt:lpstr>Пренебрежение нуждами ребенка</vt:lpstr>
      <vt:lpstr>Последствия жестокого обращения, пережитого ребенком, учитывая его возрастные особенности</vt:lpstr>
      <vt:lpstr>Последствия жестокого обращения, пережитого ребенком, учитывая его возрастные особенности</vt:lpstr>
      <vt:lpstr>В российском законодательстве существует несколько видов ответственности лиц, допускающих жестокое обращение с ребенком</vt:lpstr>
      <vt:lpstr>В российском законодательстве существует несколько видов ответственности лиц, допускающих жестокое обращение с ребенком</vt:lpstr>
      <vt:lpstr>В российском законодательстве существует несколько видов ответственности лиц, допускающих жестокое обращение с ребенком</vt:lpstr>
      <vt:lpstr>Каким образом проявляется вытесненный гнев у детей?</vt:lpstr>
      <vt:lpstr>Мифы и реальности…</vt:lpstr>
      <vt:lpstr>Советы родителям</vt:lpstr>
      <vt:lpstr>Советы родителям</vt:lpstr>
      <vt:lpstr>Дети – во всех смыслах – наше будущее. Если мы не хотим иметь жестокое будущее, мы обязаны противостоять жестокости и насилию в настоящем!</vt:lpstr>
      <vt:lpstr>Список использованных источников: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жестокого обращения ребенка в семье</dc:title>
  <dc:creator>Пользователь Windows</dc:creator>
  <cp:lastModifiedBy>User</cp:lastModifiedBy>
  <cp:revision>22</cp:revision>
  <dcterms:created xsi:type="dcterms:W3CDTF">2020-05-21T13:04:25Z</dcterms:created>
  <dcterms:modified xsi:type="dcterms:W3CDTF">2020-06-02T07:36:18Z</dcterms:modified>
</cp:coreProperties>
</file>