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2673" y="103031"/>
            <a:ext cx="7766936" cy="1596980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СЕМЬЯ</a:t>
            </a:r>
            <a:endParaRPr lang="ru-RU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09" y="1700011"/>
            <a:ext cx="7401217" cy="5042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11426" y="5042118"/>
            <a:ext cx="2768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Презентацию подготовили: заведующий отделения </a:t>
            </a:r>
            <a:r>
              <a:rPr lang="ru-RU" sz="1600" dirty="0" err="1" smtClean="0"/>
              <a:t>ОКиМП</a:t>
            </a:r>
            <a:r>
              <a:rPr lang="ru-RU" sz="1600" dirty="0" smtClean="0"/>
              <a:t> Соколова Л.А., специалист по социальной работе </a:t>
            </a:r>
            <a:r>
              <a:rPr lang="ru-RU" sz="1600" dirty="0" err="1" smtClean="0"/>
              <a:t>ОКиМП</a:t>
            </a:r>
            <a:r>
              <a:rPr lang="ru-RU" sz="1600" dirty="0" smtClean="0"/>
              <a:t> Васькова А.И. БУ СО ВО «СРЦН «Росток» г. Череповца»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43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" y="360608"/>
            <a:ext cx="9046215" cy="6497392"/>
          </a:xfrm>
        </p:spPr>
      </p:pic>
    </p:spTree>
    <p:extLst>
      <p:ext uri="{BB962C8B-B14F-4D97-AF65-F5344CB8AC3E}">
        <p14:creationId xmlns:p14="http://schemas.microsoft.com/office/powerpoint/2010/main" val="32016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57" y="6439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8 июля</a:t>
            </a:r>
            <a:endParaRPr lang="ru-RU" sz="8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1571223"/>
            <a:ext cx="8474299" cy="5286777"/>
          </a:xfrm>
        </p:spPr>
      </p:pic>
    </p:spTree>
    <p:extLst>
      <p:ext uri="{BB962C8B-B14F-4D97-AF65-F5344CB8AC3E}">
        <p14:creationId xmlns:p14="http://schemas.microsoft.com/office/powerpoint/2010/main" val="32291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8" y="605308"/>
            <a:ext cx="10230621" cy="5911402"/>
          </a:xfrm>
        </p:spPr>
      </p:pic>
    </p:spTree>
    <p:extLst>
      <p:ext uri="{BB962C8B-B14F-4D97-AF65-F5344CB8AC3E}">
        <p14:creationId xmlns:p14="http://schemas.microsoft.com/office/powerpoint/2010/main" val="23030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использованных источников: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ресурсы:</a:t>
            </a:r>
          </a:p>
          <a:p>
            <a:pPr>
              <a:buAutoNum type="arabicPeriod"/>
            </a:pPr>
            <a:r>
              <a:rPr lang="ru-RU" dirty="0" smtClean="0"/>
              <a:t>Понятие института семья //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/>
              <a:t>https://</a:t>
            </a:r>
            <a:r>
              <a:rPr lang="ru-RU" dirty="0"/>
              <a:t>дом-</a:t>
            </a:r>
            <a:r>
              <a:rPr lang="ru-RU" dirty="0" err="1"/>
              <a:t>родословия.рф</a:t>
            </a:r>
            <a:r>
              <a:rPr lang="ru-RU" dirty="0"/>
              <a:t>/</a:t>
            </a:r>
            <a:r>
              <a:rPr lang="en-US" dirty="0" smtClean="0"/>
              <a:t>blog/</a:t>
            </a:r>
            <a:r>
              <a:rPr lang="en-US" dirty="0" err="1" smtClean="0"/>
              <a:t>chto-takoe-semya</a:t>
            </a:r>
            <a:r>
              <a:rPr lang="ru-RU" dirty="0" smtClean="0"/>
              <a:t> (дата обращения 20.05.2020).</a:t>
            </a:r>
          </a:p>
          <a:p>
            <a:pPr>
              <a:buAutoNum type="arabicPeriod"/>
            </a:pPr>
            <a:r>
              <a:rPr lang="ru-RU" dirty="0" smtClean="0"/>
              <a:t>Пословицы и поговорки о семье //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/>
              <a:t>https://</a:t>
            </a:r>
            <a:r>
              <a:rPr lang="en-US" dirty="0" smtClean="0"/>
              <a:t>ped-kopilka.ru/poslovicy-i-pogovorki/poslovicy-i-pogovorki-o-seme.html</a:t>
            </a:r>
            <a:r>
              <a:rPr lang="ru-RU" dirty="0" smtClean="0"/>
              <a:t> (дата обращения 20.05.2020).</a:t>
            </a:r>
          </a:p>
          <a:p>
            <a:pPr>
              <a:buAutoNum type="arabicPeriod"/>
            </a:pPr>
            <a:r>
              <a:rPr lang="ru-RU" dirty="0" smtClean="0"/>
              <a:t>Законы семьи //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/>
              <a:t>https://</a:t>
            </a:r>
            <a:r>
              <a:rPr lang="en-US" dirty="0" smtClean="0"/>
              <a:t>infourok.ru/pamyatka-zakonov-semi-ili-kak-stat-drugom-svoemu-rebenku-1233136.html</a:t>
            </a:r>
            <a:r>
              <a:rPr lang="ru-RU" dirty="0" smtClean="0"/>
              <a:t> (дата обращения 20.05.2020).</a:t>
            </a:r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6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462" y="321973"/>
            <a:ext cx="7778839" cy="97879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Вопросы для обсуждения: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56" y="1632555"/>
            <a:ext cx="8596668" cy="388077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для тебя означает семья?</a:t>
            </a:r>
          </a:p>
          <a:p>
            <a:r>
              <a:rPr lang="ru-RU" sz="3600" dirty="0" smtClean="0"/>
              <a:t>Какая семья считается счастливой?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23" y="3107543"/>
            <a:ext cx="5480287" cy="36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601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Понятие семьи и брака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999" y="1671192"/>
            <a:ext cx="4319669" cy="3880773"/>
          </a:xfrm>
        </p:spPr>
        <p:txBody>
          <a:bodyPr/>
          <a:lstStyle/>
          <a:p>
            <a:r>
              <a:rPr lang="ru-RU" dirty="0" smtClean="0"/>
              <a:t>Семья </a:t>
            </a:r>
            <a:r>
              <a:rPr lang="ru-RU" dirty="0"/>
              <a:t>образуется тогда, когда мужчина и женщина вступают в брак. Основой такой семьи является взаимное чувство любви, желание жить вместе.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27493" y="1671192"/>
            <a:ext cx="431966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Брак – добровольный, равноправный союз женщины и мужчины заключаемый для создания семьи и порождающий взаимные права и обязанности супругов.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3" y="3464266"/>
            <a:ext cx="4876800" cy="3252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99" y="3464266"/>
            <a:ext cx="4937725" cy="32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880" cy="1320800"/>
          </a:xfrm>
        </p:spPr>
        <p:txBody>
          <a:bodyPr/>
          <a:lstStyle/>
          <a:p>
            <a:r>
              <a:rPr lang="ru-RU" b="1" dirty="0" smtClean="0"/>
              <a:t>Основные функции семьи в обществе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970" y="2512010"/>
            <a:ext cx="3284113" cy="92333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Хозяйственная</a:t>
            </a:r>
          </a:p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1987" y="2512010"/>
            <a:ext cx="3284113" cy="92333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Эмоциональная</a:t>
            </a:r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3897" y="4502511"/>
            <a:ext cx="3284113" cy="92333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/>
              <a:t>Духовная (культурная</a:t>
            </a:r>
            <a:r>
              <a:rPr lang="ru-RU" b="1" dirty="0" smtClean="0"/>
              <a:t>)</a:t>
            </a:r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02004" y="2508691"/>
            <a:ext cx="3284113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Социальная</a:t>
            </a:r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1525" y="4502511"/>
            <a:ext cx="3284113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Воспитательная</a:t>
            </a:r>
          </a:p>
          <a:p>
            <a:pPr algn="ctr"/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867437" y="1270000"/>
            <a:ext cx="0" cy="1048197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16074" y="1269999"/>
            <a:ext cx="0" cy="1048197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257764" y="1269999"/>
            <a:ext cx="0" cy="10481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87274" y="1269998"/>
            <a:ext cx="0" cy="301866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723032" y="1271785"/>
            <a:ext cx="0" cy="301866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47482"/>
            <a:ext cx="8596668" cy="704045"/>
          </a:xfrm>
        </p:spPr>
        <p:txBody>
          <a:bodyPr/>
          <a:lstStyle/>
          <a:p>
            <a:pPr algn="ctr"/>
            <a:r>
              <a:rPr lang="ru-RU" b="1" dirty="0" smtClean="0"/>
              <a:t>Обязанности ребенка в семье: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34417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/>
              <a:t>Хорошо </a:t>
            </a:r>
            <a:r>
              <a:rPr lang="ru-RU" sz="2800" dirty="0" smtClean="0"/>
              <a:t>учиться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Помогать </a:t>
            </a:r>
            <a:r>
              <a:rPr lang="ru-RU" sz="2800" dirty="0"/>
              <a:t>по </a:t>
            </a:r>
            <a:r>
              <a:rPr lang="ru-RU" sz="2800" dirty="0" smtClean="0"/>
              <a:t>дому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Заботится </a:t>
            </a:r>
            <a:r>
              <a:rPr lang="ru-RU" sz="2800" dirty="0"/>
              <a:t>о старших или </a:t>
            </a:r>
            <a:r>
              <a:rPr lang="ru-RU" sz="2800" dirty="0" smtClean="0"/>
              <a:t>младших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Стараться </a:t>
            </a:r>
            <a:r>
              <a:rPr lang="ru-RU" sz="2800" dirty="0"/>
              <a:t>самому обслуживать себя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8" y="1751527"/>
            <a:ext cx="3879094" cy="48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1" y="210355"/>
            <a:ext cx="9659155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Значение семьи в народном творчестве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5" y="1828801"/>
            <a:ext cx="7508382" cy="5029200"/>
          </a:xfrm>
        </p:spPr>
      </p:pic>
    </p:spTree>
    <p:extLst>
      <p:ext uri="{BB962C8B-B14F-4D97-AF65-F5344CB8AC3E}">
        <p14:creationId xmlns:p14="http://schemas.microsoft.com/office/powerpoint/2010/main" val="42379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171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Пословицы и поговорки о семье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6980"/>
            <a:ext cx="8596668" cy="511291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Franklin Gothic Demi" panose="020B0703020102020204" pitchFamily="34" charset="0"/>
                <a:ea typeface="Cambria" panose="02040503050406030204" pitchFamily="18" charset="0"/>
              </a:rPr>
              <a:t>Вся семья вместе, так и душа на </a:t>
            </a:r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месте;</a:t>
            </a:r>
            <a:endParaRPr lang="ru-RU" sz="2800" dirty="0">
              <a:latin typeface="Franklin Gothic Demi" panose="020B0703020102020204" pitchFamily="34" charset="0"/>
              <a:ea typeface="Cambria" panose="02040503050406030204" pitchFamily="18" charset="0"/>
            </a:endParaRPr>
          </a:p>
          <a:p>
            <a:r>
              <a:rPr lang="ru-RU" sz="2800" dirty="0">
                <a:latin typeface="Franklin Gothic Demi" panose="020B0703020102020204" pitchFamily="34" charset="0"/>
                <a:ea typeface="Cambria" panose="02040503050406030204" pitchFamily="18" charset="0"/>
              </a:rPr>
              <a:t>В семье разлад, так и дому не </a:t>
            </a:r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рад;</a:t>
            </a:r>
            <a:endParaRPr lang="ru-RU" sz="2800" dirty="0">
              <a:latin typeface="Franklin Gothic Demi" panose="020B0703020102020204" pitchFamily="34" charset="0"/>
              <a:ea typeface="Cambria" panose="02040503050406030204" pitchFamily="18" charset="0"/>
            </a:endParaRPr>
          </a:p>
          <a:p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В </a:t>
            </a:r>
            <a:r>
              <a:rPr lang="ru-RU" sz="2800" dirty="0">
                <a:latin typeface="Franklin Gothic Demi" panose="020B0703020102020204" pitchFamily="34" charset="0"/>
                <a:ea typeface="Cambria" panose="02040503050406030204" pitchFamily="18" charset="0"/>
              </a:rPr>
              <a:t>родной семье и каша </a:t>
            </a:r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гуще;</a:t>
            </a:r>
            <a:endParaRPr lang="ru-RU" sz="2800" dirty="0">
              <a:latin typeface="Franklin Gothic Demi" panose="020B0703020102020204" pitchFamily="34" charset="0"/>
              <a:ea typeface="Cambria" panose="02040503050406030204" pitchFamily="18" charset="0"/>
            </a:endParaRPr>
          </a:p>
          <a:p>
            <a:r>
              <a:rPr lang="ru-RU" sz="2800" dirty="0">
                <a:latin typeface="Franklin Gothic Demi" panose="020B0703020102020204" pitchFamily="34" charset="0"/>
                <a:ea typeface="Cambria" panose="02040503050406030204" pitchFamily="18" charset="0"/>
              </a:rPr>
              <a:t>Семья сильна, когда над ней крыша </a:t>
            </a:r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одна;</a:t>
            </a:r>
            <a:endParaRPr lang="ru-RU" sz="2800" dirty="0">
              <a:latin typeface="Franklin Gothic Demi" panose="020B0703020102020204" pitchFamily="34" charset="0"/>
              <a:ea typeface="Cambria" panose="02040503050406030204" pitchFamily="18" charset="0"/>
            </a:endParaRPr>
          </a:p>
          <a:p>
            <a:r>
              <a:rPr lang="ru-RU" sz="2800" dirty="0">
                <a:latin typeface="Franklin Gothic Demi" panose="020B0703020102020204" pitchFamily="34" charset="0"/>
                <a:ea typeface="Cambria" panose="02040503050406030204" pitchFamily="18" charset="0"/>
              </a:rPr>
              <a:t>Согласие да лад в семье </a:t>
            </a:r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клад;</a:t>
            </a:r>
            <a:endParaRPr lang="ru-RU" sz="2800" dirty="0">
              <a:latin typeface="Franklin Gothic Demi" panose="020B0703020102020204" pitchFamily="34" charset="0"/>
              <a:ea typeface="Cambria" panose="02040503050406030204" pitchFamily="18" charset="0"/>
            </a:endParaRPr>
          </a:p>
          <a:p>
            <a:r>
              <a:rPr lang="ru-RU" sz="2800" dirty="0">
                <a:latin typeface="Franklin Gothic Demi" panose="020B0703020102020204" pitchFamily="34" charset="0"/>
                <a:ea typeface="Cambria" panose="02040503050406030204" pitchFamily="18" charset="0"/>
              </a:rPr>
              <a:t>В семье согласно, так идет дело </a:t>
            </a:r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прекрасно;</a:t>
            </a:r>
            <a:endParaRPr lang="ru-RU" sz="2800" dirty="0">
              <a:latin typeface="Franklin Gothic Demi" panose="020B0703020102020204" pitchFamily="34" charset="0"/>
              <a:ea typeface="Cambria" panose="02040503050406030204" pitchFamily="18" charset="0"/>
            </a:endParaRPr>
          </a:p>
          <a:p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Семья </a:t>
            </a:r>
            <a:r>
              <a:rPr lang="ru-RU" sz="2800" dirty="0">
                <a:latin typeface="Franklin Gothic Demi" panose="020B0703020102020204" pitchFamily="34" charset="0"/>
                <a:ea typeface="Cambria" panose="02040503050406030204" pitchFamily="18" charset="0"/>
              </a:rPr>
              <a:t>в куче – не страшна и </a:t>
            </a:r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туча;</a:t>
            </a:r>
            <a:endParaRPr lang="ru-RU" sz="2800" dirty="0">
              <a:latin typeface="Franklin Gothic Demi" panose="020B0703020102020204" pitchFamily="34" charset="0"/>
              <a:ea typeface="Cambria" panose="02040503050406030204" pitchFamily="18" charset="0"/>
            </a:endParaRPr>
          </a:p>
          <a:p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Семья </a:t>
            </a:r>
            <a:r>
              <a:rPr lang="ru-RU" sz="2800" dirty="0">
                <a:latin typeface="Franklin Gothic Demi" panose="020B0703020102020204" pitchFamily="34" charset="0"/>
                <a:ea typeface="Cambria" panose="02040503050406030204" pitchFamily="18" charset="0"/>
              </a:rPr>
              <a:t>– опора </a:t>
            </a:r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счастья;</a:t>
            </a:r>
            <a:endParaRPr lang="ru-RU" sz="2800" dirty="0">
              <a:latin typeface="Franklin Gothic Demi" panose="020B0703020102020204" pitchFamily="34" charset="0"/>
              <a:ea typeface="Cambria" panose="02040503050406030204" pitchFamily="18" charset="0"/>
            </a:endParaRPr>
          </a:p>
          <a:p>
            <a:r>
              <a:rPr lang="ru-RU" sz="2800" dirty="0">
                <a:latin typeface="Franklin Gothic Demi" panose="020B0703020102020204" pitchFamily="34" charset="0"/>
                <a:ea typeface="Cambria" panose="02040503050406030204" pitchFamily="18" charset="0"/>
              </a:rPr>
              <a:t>Семейное согласие всего </a:t>
            </a:r>
            <a:r>
              <a:rPr lang="ru-RU" sz="2800" dirty="0" smtClean="0">
                <a:latin typeface="Franklin Gothic Demi" panose="020B0703020102020204" pitchFamily="34" charset="0"/>
                <a:ea typeface="Cambria" panose="02040503050406030204" pitchFamily="18" charset="0"/>
              </a:rPr>
              <a:t>дороже.</a:t>
            </a:r>
            <a:endParaRPr lang="ru-RU" sz="2800" dirty="0">
              <a:latin typeface="Franklin Gothic Demi" panose="020B0703020102020204" pitchFamily="34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7" y="1326524"/>
            <a:ext cx="3743459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177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Заповеди и законы семьи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1375"/>
            <a:ext cx="8596668" cy="490685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Свято храни честь своей семьи;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Люби свою семью и делай ее лучше;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Будь внимателен и чутким, всегда готовым прийти на помощь членам своей семьи;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Дари близким радость;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Любить </a:t>
            </a:r>
            <a:r>
              <a:rPr lang="ru-RU" sz="2400" dirty="0">
                <a:solidFill>
                  <a:schemeClr val="tx1"/>
                </a:solidFill>
              </a:rPr>
              <a:t>– это значит прощать,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Прощать – это значит понять,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Понять – это значит знать,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Знать – это значит </a:t>
            </a:r>
            <a:r>
              <a:rPr lang="ru-RU" sz="2400" dirty="0" smtClean="0">
                <a:solidFill>
                  <a:schemeClr val="tx1"/>
                </a:solidFill>
              </a:rPr>
              <a:t>приблизиться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 порогу мудрости.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31" y="3116687"/>
            <a:ext cx="4891827" cy="37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Законы семьи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Строить отношения в семье на доверии и </a:t>
            </a:r>
            <a:r>
              <a:rPr lang="ru-RU" sz="2400" dirty="0" smtClean="0"/>
              <a:t>взаимопонимании;</a:t>
            </a:r>
            <a:endParaRPr lang="ru-RU" sz="2400" dirty="0"/>
          </a:p>
          <a:p>
            <a:r>
              <a:rPr lang="ru-RU" sz="2400" dirty="0"/>
              <a:t>Обладь желанием поделиться своими радостями и бедами с членами </a:t>
            </a:r>
            <a:r>
              <a:rPr lang="ru-RU" sz="2400" dirty="0" smtClean="0"/>
              <a:t>семьи;</a:t>
            </a:r>
            <a:endParaRPr lang="ru-RU" sz="2400" dirty="0"/>
          </a:p>
          <a:p>
            <a:r>
              <a:rPr lang="ru-RU" sz="2400" dirty="0"/>
              <a:t>Уметь чувствовать рядом родного человека, не причинять ему </a:t>
            </a:r>
            <a:r>
              <a:rPr lang="ru-RU" sz="2400" dirty="0" smtClean="0"/>
              <a:t>боли;</a:t>
            </a:r>
            <a:endParaRPr lang="ru-RU" sz="2400" dirty="0"/>
          </a:p>
          <a:p>
            <a:r>
              <a:rPr lang="ru-RU" sz="2400" dirty="0"/>
              <a:t>Уважать старость, дарить радость</a:t>
            </a:r>
            <a:r>
              <a:rPr lang="ru-RU" sz="2400" dirty="0" smtClean="0"/>
              <a:t>,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Помнить «Делать хорошее людям – хорошеть самому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00" y="4393747"/>
            <a:ext cx="3691600" cy="24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372</Words>
  <Application>Microsoft Office PowerPoint</Application>
  <PresentationFormat>Широкоэкранный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</vt:lpstr>
      <vt:lpstr>Franklin Gothic Demi</vt:lpstr>
      <vt:lpstr>Trebuchet MS</vt:lpstr>
      <vt:lpstr>Wingdings 3</vt:lpstr>
      <vt:lpstr>Аспект</vt:lpstr>
      <vt:lpstr>СЕМЬЯ</vt:lpstr>
      <vt:lpstr>Вопросы для обсуждения:</vt:lpstr>
      <vt:lpstr>Понятие семьи и брака</vt:lpstr>
      <vt:lpstr>Основные функции семьи в обществе</vt:lpstr>
      <vt:lpstr>Обязанности ребенка в семье:</vt:lpstr>
      <vt:lpstr>Значение семьи в народном творчестве</vt:lpstr>
      <vt:lpstr>Пословицы и поговорки о семье</vt:lpstr>
      <vt:lpstr>Заповеди и законы семьи</vt:lpstr>
      <vt:lpstr>Законы семьи</vt:lpstr>
      <vt:lpstr>Презентация PowerPoint</vt:lpstr>
      <vt:lpstr>8 июля</vt:lpstr>
      <vt:lpstr>Презентация PowerPoint</vt:lpstr>
      <vt:lpstr>Список использованных источников: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Пользователь Windows</dc:creator>
  <cp:lastModifiedBy>Пользователь Windows</cp:lastModifiedBy>
  <cp:revision>9</cp:revision>
  <dcterms:created xsi:type="dcterms:W3CDTF">2020-05-20T14:54:55Z</dcterms:created>
  <dcterms:modified xsi:type="dcterms:W3CDTF">2020-05-20T17:52:41Z</dcterms:modified>
</cp:coreProperties>
</file>